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58" r:id="rId5"/>
    <p:sldId id="259" r:id="rId6"/>
    <p:sldId id="264" r:id="rId7"/>
    <p:sldId id="260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62" r:id="rId16"/>
    <p:sldId id="279" r:id="rId17"/>
    <p:sldId id="268" r:id="rId18"/>
    <p:sldId id="272" r:id="rId19"/>
    <p:sldId id="280" r:id="rId20"/>
    <p:sldId id="284" r:id="rId21"/>
    <p:sldId id="283" r:id="rId22"/>
    <p:sldId id="275" r:id="rId23"/>
    <p:sldId id="276" r:id="rId24"/>
    <p:sldId id="277" r:id="rId25"/>
    <p:sldId id="273" r:id="rId26"/>
    <p:sldId id="26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F6F6-C25D-48F8-94C1-0B0D742100FA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4BDFF2-A401-4CE9-8FD4-0B132360B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676C-14C8-4BF7-AE33-5493473F5935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17B3-25FC-48BD-884B-C641ED21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5B9B-758A-416E-A9A4-0434C13BF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53E5-CA18-494B-AA10-C58635FFA3C5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D1DE-D78A-4447-8479-919AEBA9C90C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3BB9C-D177-4AD7-92C6-8D7E2F3D8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806E-D1D2-45B9-AAC1-883041D0D3EA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E5DDC7-B301-4364-8227-F7377C56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2581-202D-4F9F-8E68-35AA957B7E0C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565C-4180-442A-8D54-6DC711769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76AA-CBCF-49AB-814A-469D39D5C67E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57F7D18-EBB9-4D95-BAE9-C69E1831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61D1-7979-4297-88F0-30DD505785F2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772DA-EFD2-455A-941C-71A6CC766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C8A6-FE69-4C12-9EC7-449543F1FE73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205F7B-6333-431E-9024-2AE72BA9A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0B2122-529F-452A-92F8-D615C2D26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EAEE-3B36-4EF7-B405-1C4A4C04373E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D3A8-71C2-4C72-873D-F00872933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A012-4140-4A10-9874-24618C358854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8CDB067-3352-4235-8973-A847FF002988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DE7D2-BB95-4118-998B-F51721783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3571875"/>
            <a:ext cx="4757738" cy="1109663"/>
          </a:xfrm>
        </p:spPr>
        <p:txBody>
          <a:bodyPr>
            <a:noAutofit/>
          </a:bodyPr>
          <a:lstStyle/>
          <a:p>
            <a:r>
              <a:rPr lang="ru-RU" sz="2400" cap="none" smtClean="0"/>
              <a:t>ОКРУЖАЮЩИЙ МИР </a:t>
            </a:r>
          </a:p>
          <a:p>
            <a:r>
              <a:rPr lang="ru-RU" sz="2400" cap="none" smtClean="0"/>
              <a:t>4 КЛАСС</a:t>
            </a:r>
          </a:p>
          <a:p>
            <a:endParaRPr lang="ru-RU" sz="2400" cap="none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Петр Великий </a:t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1" name="Picture 1" descr="H:\Новая папка\Tannauer.Petr_I_v_Poltavskoy_bitv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000240"/>
            <a:ext cx="3593015" cy="4251827"/>
          </a:xfrm>
          <a:prstGeom prst="round2Diag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63" y="1500188"/>
            <a:ext cx="5127625" cy="1758950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Был издан указ о возведении корабельной верфи на Азовском море, а после строительства Петербурга на Адмиралтейской верфи стали строить крупные парусные корабли – линейные и фрегаты. </a:t>
            </a:r>
            <a:endParaRPr lang="ru-RU" sz="2000" dirty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История русского флота.</a:t>
            </a:r>
          </a:p>
        </p:txBody>
      </p:sp>
      <p:pic>
        <p:nvPicPr>
          <p:cNvPr id="8194" name="Picture 2" descr="H:\Новая папка\3 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857364"/>
            <a:ext cx="3185606" cy="4357718"/>
          </a:xfrm>
          <a:prstGeom prst="verticalScroll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</p:pic>
      <p:pic>
        <p:nvPicPr>
          <p:cNvPr id="8197" name="Picture 5" descr="H:\Новая папка\3 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214686"/>
            <a:ext cx="4286280" cy="3134070"/>
          </a:xfrm>
          <a:prstGeom prst="flowChartAlternateProcess">
            <a:avLst/>
          </a:prstGeom>
          <a:noFill/>
        </p:spPr>
      </p:pic>
      <p:pic>
        <p:nvPicPr>
          <p:cNvPr id="8198" name="Picture 6" descr="H:\Новая папка\3 0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3214686"/>
            <a:ext cx="4471343" cy="314327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313"/>
            <a:ext cx="9001125" cy="1830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      Линейные корабли появились   в связи с новой тактикой боя: они выстраивались в линию (отсюда их название), чтобы можно было вести огонь из всех пушек одного борта.</a:t>
            </a:r>
          </a:p>
          <a:p>
            <a:pPr>
              <a:buFont typeface="Wingdings 2" pitchFamily="18" charset="2"/>
              <a:buNone/>
            </a:pPr>
            <a:r>
              <a:rPr lang="ru-RU" sz="1800" smtClean="0"/>
              <a:t>     Но еще долгое время Россия использовала небольшие гребные суда – галеры, которые были очень удобны в узких заливах Балтийского моря.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История русского флота.</a:t>
            </a:r>
          </a:p>
        </p:txBody>
      </p:sp>
      <p:pic>
        <p:nvPicPr>
          <p:cNvPr id="9218" name="Picture 2" descr="H:\Новая папка\3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3071810"/>
            <a:ext cx="5715040" cy="3314723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Здесь будет город  заложен….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4143375"/>
            <a:ext cx="4429125" cy="2286000"/>
          </a:xfrm>
        </p:spPr>
        <p:txBody>
          <a:bodyPr>
            <a:normAutofit fontScale="70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Решил Петр </a:t>
            </a:r>
            <a:r>
              <a:rPr lang="en-US" sz="2800" dirty="0" smtClean="0"/>
              <a:t>I</a:t>
            </a:r>
            <a:r>
              <a:rPr lang="ru-RU" sz="2800" dirty="0" smtClean="0"/>
              <a:t> заложить                        в устье реки Невы город. Берега были болотистые, пустынные. Частыми были наводнения.                         Но решение царя было непреклонным. «Государев указ вышел. Спешно строиться будем» – так говорили в народе. </a:t>
            </a:r>
            <a:endParaRPr lang="ru-RU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429000"/>
            <a:ext cx="3695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143250"/>
            <a:ext cx="3711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50"/>
            <a:ext cx="4206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Новая папка\3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4014800" cy="2483391"/>
          </a:xfrm>
          <a:prstGeom prst="plaqu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63" y="1500188"/>
            <a:ext cx="4770437" cy="2071687"/>
          </a:xfrm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На работы сгоняли ежегодно более 40 000 человек со всей России. Осушали болота, рыли канавы, делали насыпи, мостили топкие улицы. Не хватало леса, кирпича, камня. Рабочие страдали от голода и болезней. Иногда по полгода не видели хлеба. От тяжелых условий тысячи людей умирали. На их место привозили новых.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5"/>
            <a:ext cx="4000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582050" cy="4429156"/>
          </a:xfrm>
          <a:prstGeom prst="verticalScroll">
            <a:avLst/>
          </a:prstGeom>
          <a:noFill/>
          <a:ln w="476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Здесь будет город  заложен….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50" y="2428875"/>
            <a:ext cx="3055938" cy="385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mtClean="0">
                <a:latin typeface="Monotype Corsiva" pitchFamily="66" charset="0"/>
              </a:rPr>
              <a:t>Прошло сто лет, и юный град,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latin typeface="Monotype Corsiva" pitchFamily="66" charset="0"/>
              </a:rPr>
              <a:t> Полнощных стран краса и диво,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latin typeface="Monotype Corsiva" pitchFamily="66" charset="0"/>
              </a:rPr>
              <a:t>Из тьмы лесов, из топи блат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latin typeface="Monotype Corsiva" pitchFamily="66" charset="0"/>
              </a:rPr>
              <a:t>Вознесся пышно, горделиво….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625" y="1357313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700">
                <a:solidFill>
                  <a:srgbClr val="000000"/>
                </a:solidFill>
                <a:latin typeface="Georgia" pitchFamily="18" charset="0"/>
              </a:rPr>
              <a:t>   Строился город долго – ведь техники – то не было, почти делалось вручную.</a:t>
            </a: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Здесь будет город  заложен…. </a:t>
            </a:r>
          </a:p>
        </p:txBody>
      </p:sp>
      <p:pic>
        <p:nvPicPr>
          <p:cNvPr id="2056" name="Picture 8" descr="H:\Новая папка\3 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2428868"/>
            <a:ext cx="5286412" cy="3357586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Люблю тебя, Петра творенье…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127500" cy="48307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/>
              <a:t>     Прошло время. Город рос, становился красивей, богаче. Строить дома, мосты и дворцы почитали за честь лучшие архитекторы.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/>
              <a:t>    Любил Петр свой город. То по улице пешком ходил, то по реке в открытой лодке разъезжал, без приглашения мог зайти в гости в любой дом. Устраивал праздники, балы, фейерверки.</a:t>
            </a:r>
          </a:p>
          <a:p>
            <a:pPr algn="just">
              <a:buFont typeface="Wingdings 2" pitchFamily="18" charset="2"/>
              <a:buNone/>
            </a:pPr>
            <a:r>
              <a:rPr lang="ru-RU" sz="2000" smtClean="0"/>
              <a:t>    Город назвали Санкт – Петербургом, то есть городом святого Петра.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57430"/>
            <a:ext cx="4248489" cy="292895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4430530" cy="307183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785938"/>
            <a:ext cx="4841875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Люблю тебя, Петра творенье,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Люблю твой строгий, стройный вид,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Невы державное теченье,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Береговой её гранит,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Твоих оград узор чугунный,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Твоих задумчивых ночей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Прозрачный сумрак, блеск безлунный…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И ясны спящие громады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Пустынных улиц, и светла</a:t>
            </a:r>
          </a:p>
          <a:p>
            <a:pPr>
              <a:buFont typeface="Wingdings 2" pitchFamily="18" charset="2"/>
              <a:buNone/>
            </a:pPr>
            <a:r>
              <a:rPr lang="ru-RU" sz="2200" smtClean="0">
                <a:latin typeface="Monotype Corsiva" pitchFamily="66" charset="0"/>
              </a:rPr>
              <a:t>Адмиралтейская игла</a:t>
            </a:r>
          </a:p>
          <a:p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500306"/>
            <a:ext cx="4326526" cy="3071834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29"/>
            <a:ext cx="4357718" cy="3268289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Люблю тебя, Петра творенье…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357430"/>
            <a:ext cx="4429156" cy="3321868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8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9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68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6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320"/>
                            </p:stCondLst>
                            <p:childTnLst>
                              <p:par>
                                <p:cTn id="71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ВОПРОСЫ   ДЛЯ ПОВТОРЕНИЯ: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5357813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Что считают «дедушкой русского флота»? Почему?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Зачем Петру </a:t>
            </a:r>
            <a:r>
              <a:rPr lang="en-US" dirty="0" smtClean="0"/>
              <a:t> I</a:t>
            </a:r>
            <a:r>
              <a:rPr lang="ru-RU" dirty="0" smtClean="0"/>
              <a:t> нужно было строить флот?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Что он для этого сделал?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Какой новый город решил построить Петр</a:t>
            </a:r>
            <a:r>
              <a:rPr lang="en-US" dirty="0" smtClean="0"/>
              <a:t> I</a:t>
            </a:r>
            <a:r>
              <a:rPr lang="ru-RU" dirty="0" smtClean="0"/>
              <a:t>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9699" name="Picture 1" descr="F:\Мои рисунки\Анимации\j0254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14312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Полтавское сражение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3943350" cy="4514850"/>
          </a:xfrm>
          <a:prstGeom prst="flowChartMultidocumen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1500188"/>
            <a:ext cx="4071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   Когда строился Петербург, Карл </a:t>
            </a:r>
            <a:r>
              <a:rPr lang="en-US">
                <a:latin typeface="Georgia" pitchFamily="18" charset="0"/>
              </a:rPr>
              <a:t>XII</a:t>
            </a:r>
            <a:r>
              <a:rPr lang="ru-RU">
                <a:latin typeface="Georgia" pitchFamily="18" charset="0"/>
              </a:rPr>
              <a:t> говорил: «Пусть русские строят город, а жить в нем будем мы». Но история доказала, что это не так.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3000375"/>
            <a:ext cx="3857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Шведский король хотел дать решительный бой Петру. Карл </a:t>
            </a:r>
            <a:r>
              <a:rPr lang="en-US">
                <a:latin typeface="Georgia" pitchFamily="18" charset="0"/>
              </a:rPr>
              <a:t> XII</a:t>
            </a:r>
            <a:r>
              <a:rPr lang="ru-RU">
                <a:latin typeface="Georgia" pitchFamily="18" charset="0"/>
              </a:rPr>
              <a:t>  в 1709 году осадил Полтаву и здесь решил разбил русские войска.</a:t>
            </a:r>
          </a:p>
          <a:p>
            <a:r>
              <a:rPr lang="ru-RU">
                <a:latin typeface="Georgia" pitchFamily="18" charset="0"/>
              </a:rPr>
              <a:t>Знаменитый Полтавский бой принес новую славу Петру и России. Карл </a:t>
            </a:r>
            <a:r>
              <a:rPr lang="en-US">
                <a:latin typeface="Georgia" pitchFamily="18" charset="0"/>
              </a:rPr>
              <a:t> XII</a:t>
            </a:r>
            <a:r>
              <a:rPr lang="ru-RU">
                <a:latin typeface="Georgia" pitchFamily="18" charset="0"/>
              </a:rPr>
              <a:t> не выдержал натиска русских воинов. Он был ранен, бросил свои полки и бежал в Турцию.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027238"/>
            <a:ext cx="4198938" cy="48307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100" smtClean="0"/>
              <a:t>    Много шведских командиров   и генералов было взято в плен. А после боя Петр пригласил их к себе на пир в палатку и вернул им сабли. «Вы – мне учителя! – сказал он. – Вы научили меня сражаться». «И за учителей своих заздравный кубок подымает!» – так об этом пишет А.С. Пушкин в своей поэме «Полтава».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643182"/>
            <a:ext cx="3854795" cy="271464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t="12195"/>
          <a:stretch>
            <a:fillRect/>
          </a:stretch>
        </p:blipFill>
        <p:spPr bwMode="auto">
          <a:xfrm>
            <a:off x="4214810" y="2571744"/>
            <a:ext cx="4556157" cy="30003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571744"/>
            <a:ext cx="4572002" cy="307183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Полтавское сражение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 конце </a:t>
            </a:r>
            <a:r>
              <a:rPr lang="en-US" b="1" i="1" dirty="0" smtClean="0"/>
              <a:t>XII</a:t>
            </a:r>
            <a:r>
              <a:rPr lang="ru-RU" b="1" i="1" dirty="0" smtClean="0"/>
              <a:t> века российским царем стал внук Михаила Романова Петр </a:t>
            </a:r>
            <a:r>
              <a:rPr lang="en-US" b="1" i="1" dirty="0" smtClean="0"/>
              <a:t>I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785938"/>
            <a:ext cx="5770562" cy="2143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      ПЕТР I ВЕЛИКИЙ [30 мая (9 июня) 1672, Москва — 28 января (8 февраля) 1725, Санкт-Петербург], российский царь с 1682 (правил с 1689), первый российский император (с 1721), младший сын Алексея Михайловича от второго брака                       с Н. К. Нарышкиной.</a:t>
            </a:r>
          </a:p>
        </p:txBody>
      </p:sp>
      <p:pic>
        <p:nvPicPr>
          <p:cNvPr id="5" name="Picture 2" descr="G:\Новая папка\petr1i.bmp"/>
          <p:cNvPicPr>
            <a:picLocks noChangeAspect="1" noChangeArrowheads="1"/>
          </p:cNvPicPr>
          <p:nvPr/>
        </p:nvPicPr>
        <p:blipFill>
          <a:blip r:embed="rId2" cstate="print"/>
          <a:srcRect l="2319"/>
          <a:stretch>
            <a:fillRect/>
          </a:stretch>
        </p:blipFill>
        <p:spPr bwMode="auto">
          <a:xfrm>
            <a:off x="5929322" y="1928802"/>
            <a:ext cx="3009714" cy="3429024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291" name="Picture 3" descr="H:\Новая папка\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643446"/>
            <a:ext cx="1571636" cy="2000264"/>
          </a:xfrm>
          <a:prstGeom prst="plaqu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292" name="Picture 4" descr="H:\Новая папка\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143380"/>
            <a:ext cx="1643074" cy="2214578"/>
          </a:xfrm>
          <a:prstGeom prst="plaqu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293" name="Picture 5" descr="H:\Новая папка\3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5"/>
            <a:ext cx="1714512" cy="2250297"/>
          </a:xfrm>
          <a:prstGeom prst="plaqu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3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697912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384300"/>
            <a:ext cx="5214938" cy="225901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100" smtClean="0"/>
              <a:t>… </a:t>
            </a:r>
            <a:r>
              <a:rPr lang="ru-RU" sz="2800" smtClean="0">
                <a:latin typeface="Monotype Corsiva" pitchFamily="66" charset="0"/>
              </a:rPr>
              <a:t>Но близок, близок миг победы.</a:t>
            </a:r>
          </a:p>
          <a:p>
            <a:pPr algn="just">
              <a:buFont typeface="Wingdings 2" pitchFamily="18" charset="2"/>
              <a:buNone/>
            </a:pPr>
            <a:r>
              <a:rPr lang="ru-RU" sz="2800" smtClean="0">
                <a:latin typeface="Monotype Corsiva" pitchFamily="66" charset="0"/>
              </a:rPr>
              <a:t>Ура! Мы ломим; гнутся шведы.</a:t>
            </a:r>
          </a:p>
          <a:p>
            <a:pPr algn="just">
              <a:buFont typeface="Wingdings 2" pitchFamily="18" charset="2"/>
              <a:buNone/>
            </a:pPr>
            <a:r>
              <a:rPr lang="ru-RU" sz="2800" smtClean="0">
                <a:latin typeface="Monotype Corsiva" pitchFamily="66" charset="0"/>
              </a:rPr>
              <a:t>О славный час! О славный вид!</a:t>
            </a:r>
          </a:p>
          <a:p>
            <a:pPr algn="just">
              <a:buFont typeface="Wingdings 2" pitchFamily="18" charset="2"/>
              <a:buNone/>
            </a:pPr>
            <a:r>
              <a:rPr lang="ru-RU" sz="2800" smtClean="0">
                <a:latin typeface="Monotype Corsiva" pitchFamily="66" charset="0"/>
              </a:rPr>
              <a:t>Еще напор – и враг бежит…</a:t>
            </a:r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Полтавское сражение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14620"/>
            <a:ext cx="4164419" cy="3357586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59969"/>
            <a:ext cx="4429156" cy="2969427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Полтавская победа превратила Россию в морскую державу – теперь она имела выход к морю и свой флот на Балтийском море.</a:t>
            </a:r>
          </a:p>
        </p:txBody>
      </p: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Полтавское сражение</a:t>
            </a: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43250"/>
            <a:ext cx="664368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Преобразования Петра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286000"/>
            <a:ext cx="4572000" cy="3473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При Петре стали открываться церковные и церковноприходские школы, где учились дети простых людей.</a:t>
            </a:r>
          </a:p>
        </p:txBody>
      </p:sp>
      <p:pic>
        <p:nvPicPr>
          <p:cNvPr id="15362" name="Picture 2" descr="H:\Новая папка\3 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571612"/>
            <a:ext cx="3829057" cy="4554258"/>
          </a:xfrm>
          <a:prstGeom prst="plaqu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627563" cy="4572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mtClean="0"/>
              <a:t>   При Петре вышла первая печатная русская газета «Ведомости», которая сообщала о событиях в России и за рубежом.                </a:t>
            </a:r>
          </a:p>
          <a:p>
            <a:pPr algn="just">
              <a:buFont typeface="Wingdings 2" pitchFamily="18" charset="2"/>
              <a:buNone/>
            </a:pPr>
            <a:r>
              <a:rPr lang="ru-RU" smtClean="0"/>
              <a:t>   В Петербурге был открыт первый естественно – научный музей – Кунсткамера, а в Москве – первый в России театр.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5000" contrast="12000"/>
          </a:blip>
          <a:srcRect/>
          <a:stretch>
            <a:fillRect/>
          </a:stretch>
        </p:blipFill>
        <p:spPr bwMode="auto">
          <a:xfrm>
            <a:off x="5143504" y="1857364"/>
            <a:ext cx="3590002" cy="3714776"/>
          </a:xfrm>
          <a:prstGeom prst="flowChartAlternateProcess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Преобразования Петра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Послесловие…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57188" y="1238250"/>
            <a:ext cx="42862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Monotype Corsiva" pitchFamily="66" charset="0"/>
                <a:cs typeface="Times New Roman" pitchFamily="18" charset="0"/>
              </a:rPr>
              <a:t>Суетливая жизнь идет своим чередом до конца января, когда, наконец, приходится прибегнуть к врачам, которых Петр I до того времени не хотел слушать. Но время оказывается пропущенным и болезнь — неисцелимой; 22 января воздвигают алтарь возле комнаты больного и причащают его, 26-го «для здравия» его выпускают из тюрем колодников, а 28 января, в четверть шестого утра, Петр I умирает, не успев распорядиться судьбой государства. </a:t>
            </a:r>
            <a:endParaRPr lang="ru-RU" sz="2400">
              <a:latin typeface="Monotype Corsiva" pitchFamily="66" charset="0"/>
            </a:endParaRPr>
          </a:p>
        </p:txBody>
      </p:sp>
      <p:pic>
        <p:nvPicPr>
          <p:cNvPr id="5131" name="Picture 11" descr="H:\Новая папка\Nikitin_I.Petr_I_na_smertnom_od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785926"/>
            <a:ext cx="3306815" cy="438624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484813" cy="18303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Monotype Corsiva" pitchFamily="66" charset="0"/>
              </a:rPr>
              <a:t>    То академик, то герой,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То мореплаватель, то плотник –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Он всеобъемлющей душой,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На троне вечный был работник.</a:t>
            </a:r>
          </a:p>
        </p:txBody>
      </p:sp>
      <p:pic>
        <p:nvPicPr>
          <p:cNvPr id="10242" name="Picture 2" descr="H:\Новая папка\3 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928802"/>
            <a:ext cx="3709061" cy="4214842"/>
          </a:xfrm>
          <a:prstGeom prst="flowChartConnector">
            <a:avLst/>
          </a:prstGeom>
          <a:noFill/>
          <a:ln w="44450" cap="sq">
            <a:solidFill>
              <a:schemeClr val="accent1">
                <a:lumMod val="50000"/>
              </a:schemeClr>
            </a:solidFill>
            <a:bevel/>
          </a:ln>
        </p:spPr>
      </p:pic>
      <p:pic>
        <p:nvPicPr>
          <p:cNvPr id="10243" name="Picture 3" descr="H:\Новая папка\3 023.jpg"/>
          <p:cNvPicPr>
            <a:picLocks noChangeAspect="1" noChangeArrowheads="1"/>
          </p:cNvPicPr>
          <p:nvPr/>
        </p:nvPicPr>
        <p:blipFill>
          <a:blip r:embed="rId3" cstate="screen">
            <a:lum contrast="1000"/>
          </a:blip>
          <a:srcRect/>
          <a:stretch>
            <a:fillRect/>
          </a:stretch>
        </p:blipFill>
        <p:spPr bwMode="auto">
          <a:xfrm>
            <a:off x="1142976" y="3383124"/>
            <a:ext cx="3571900" cy="2932849"/>
          </a:xfrm>
          <a:prstGeom prst="flowChartPunchedCard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Послесловие…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8BD9A-DF9C-4BBB-8810-A53F46B62E3B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447800" y="1752600"/>
            <a:ext cx="6400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Автор:</a:t>
            </a:r>
          </a:p>
          <a:p>
            <a:pPr algn="ctr"/>
            <a:r>
              <a:rPr lang="ru-RU" sz="2400">
                <a:latin typeface="Georgia" pitchFamily="18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Аксенова Нина Вадимовна</a:t>
            </a:r>
          </a:p>
          <a:p>
            <a:pPr algn="ctr"/>
            <a:endParaRPr lang="ru-RU" sz="2000">
              <a:latin typeface="Georgia" pitchFamily="18" charset="0"/>
            </a:endParaRPr>
          </a:p>
          <a:p>
            <a:pPr algn="ctr"/>
            <a:r>
              <a:rPr lang="ru-RU" sz="2000">
                <a:latin typeface="Georgia" pitchFamily="18" charset="0"/>
              </a:rPr>
              <a:t>учитель начальных классов </a:t>
            </a:r>
          </a:p>
          <a:p>
            <a:pPr algn="ctr"/>
            <a:r>
              <a:rPr lang="ru-RU" sz="2000">
                <a:latin typeface="Georgia" pitchFamily="18" charset="0"/>
              </a:rPr>
              <a:t>   МОУ «СОШ № 26» г. Энгельса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14313" y="28575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aks1967.67@bk.ru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/>
              <a:t>Реформы государственного  управления: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928813"/>
            <a:ext cx="4572000" cy="45720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/>
              <a:t>созданы Сенат, коллегии: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/>
              <a:t>органы высшего государственного контроля и политического сыска;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/>
              <a:t>церковь подчинена государству;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/>
              <a:t>проведено деление страны на губернии;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/>
              <a:t>построена новая столица — Санкт-Петербург.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4" name="Picture 2" descr="H:\Новая папка\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500174"/>
            <a:ext cx="3802359" cy="4714908"/>
          </a:xfrm>
          <a:prstGeom prst="plaque">
            <a:avLst>
              <a:gd name="adj" fmla="val 15465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3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Петр </a:t>
            </a:r>
            <a:r>
              <a:rPr lang="en-US" b="1" i="1" smtClean="0">
                <a:solidFill>
                  <a:srgbClr val="7B9899"/>
                </a:solidFill>
              </a:rPr>
              <a:t>I</a:t>
            </a:r>
            <a:r>
              <a:rPr lang="ru-RU" b="1" i="1" smtClean="0">
                <a:solidFill>
                  <a:srgbClr val="7B9899"/>
                </a:solidFill>
              </a:rPr>
              <a:t> – царь - реформатор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63" y="1571625"/>
            <a:ext cx="5019675" cy="497363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Петра с детства отличала тяга к знаниям. Он не переставал учиться всю свою жизнь, освоил несколько профессий, говорил на многих языках.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Был и кораблестроителем, плотником, кузнецом.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По инициативе Петра I открыты многие учебные заведения, Академия наук, принята гражданская азбука. </a:t>
            </a:r>
            <a:endParaRPr lang="ru-RU" dirty="0"/>
          </a:p>
        </p:txBody>
      </p:sp>
      <p:pic>
        <p:nvPicPr>
          <p:cNvPr id="7170" name="Picture 2" descr="H:\Новая папка\3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95366" cy="3929090"/>
          </a:xfrm>
          <a:prstGeom prst="flowChartAlternateProcess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98475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В начале </a:t>
            </a:r>
            <a:r>
              <a:rPr lang="en-US" smtClean="0"/>
              <a:t>XVIII</a:t>
            </a:r>
            <a:r>
              <a:rPr lang="ru-RU" smtClean="0"/>
              <a:t> века при Петре </a:t>
            </a:r>
            <a:r>
              <a:rPr lang="en-US" smtClean="0"/>
              <a:t>I</a:t>
            </a:r>
            <a:r>
              <a:rPr lang="ru-RU" smtClean="0"/>
              <a:t> был создан первый русский флот, ставшим одним из сильнейших в Европе, открыт первый музей, напечатана первая русская газета и введен новый календарь.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Он вошел в историю как царь –реформатор.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4025" y="38100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i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Петр </a:t>
            </a:r>
            <a:r>
              <a:rPr lang="en-US" sz="3300" b="1" i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3300" b="1" i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– царь - реформатор</a:t>
            </a:r>
            <a:endParaRPr lang="ru-RU" sz="3300" b="1" i="1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1961"/>
          <a:stretch>
            <a:fillRect/>
          </a:stretch>
        </p:blipFill>
        <p:spPr bwMode="auto">
          <a:xfrm>
            <a:off x="5072063" y="2143125"/>
            <a:ext cx="35004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4500562" cy="1214438"/>
          </a:xfrm>
        </p:spPr>
        <p:txBody>
          <a:bodyPr>
            <a:normAutofit fontScale="5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Петр </a:t>
            </a:r>
            <a:r>
              <a:rPr lang="en-US" dirty="0" smtClean="0"/>
              <a:t>I</a:t>
            </a:r>
            <a:r>
              <a:rPr lang="ru-RU" dirty="0" smtClean="0"/>
              <a:t> был суров, требователен, порой жесток и непримирим Реформы Петра I проводились жестокими средствами, путем крайнего напряжения материальных и людских сил (подушная подать), что влекло за собой восстания масс.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500188"/>
            <a:ext cx="30051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61" t="2071" r="3922" b="4743"/>
          <a:stretch>
            <a:fillRect/>
          </a:stretch>
        </p:blipFill>
        <p:spPr bwMode="auto">
          <a:xfrm>
            <a:off x="857224" y="2928934"/>
            <a:ext cx="3429024" cy="3214710"/>
          </a:xfrm>
          <a:prstGeom prst="round2DiagRect">
            <a:avLst>
              <a:gd name="adj1" fmla="val 24211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592931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Перед казнью</a:t>
            </a: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Петр </a:t>
            </a:r>
            <a:r>
              <a:rPr lang="en-US" b="1" i="1" smtClean="0">
                <a:solidFill>
                  <a:srgbClr val="7B9899"/>
                </a:solidFill>
              </a:rPr>
              <a:t>I</a:t>
            </a:r>
            <a:r>
              <a:rPr lang="ru-RU" b="1" i="1" smtClean="0">
                <a:solidFill>
                  <a:srgbClr val="7B9899"/>
                </a:solidFill>
              </a:rPr>
              <a:t> – царь - реформатор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836025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1721 год –важная дата в истории России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85750" y="1857375"/>
            <a:ext cx="5127625" cy="3914775"/>
          </a:xfrm>
        </p:spPr>
        <p:txBody>
          <a:bodyPr>
            <a:spAutoFit/>
          </a:bodyPr>
          <a:lstStyle/>
          <a:p>
            <a:r>
              <a:rPr lang="ru-RU" smtClean="0"/>
              <a:t>Петр </a:t>
            </a:r>
            <a:r>
              <a:rPr lang="en-US" smtClean="0"/>
              <a:t> I</a:t>
            </a:r>
            <a:r>
              <a:rPr lang="ru-RU" smtClean="0"/>
              <a:t> принял титул императора, и Россия стала называться российской империей.</a:t>
            </a:r>
          </a:p>
          <a:p>
            <a:r>
              <a:rPr lang="ru-RU" smtClean="0"/>
              <a:t>Петр </a:t>
            </a:r>
            <a:r>
              <a:rPr lang="en-US" smtClean="0"/>
              <a:t>I</a:t>
            </a:r>
            <a:r>
              <a:rPr lang="ru-RU" smtClean="0"/>
              <a:t> всегда стремился сделать Россию великой страной, подчеркивал её могущество, следовал традициям русского народа.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3076575" cy="38671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Как же был создан первый русский флот?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4643438" cy="4572000"/>
          </a:xfrm>
        </p:spPr>
        <p:txBody>
          <a:bodyPr/>
          <a:lstStyle/>
          <a:p>
            <a:r>
              <a:rPr lang="ru-RU" sz="2400" smtClean="0"/>
              <a:t>Будучи маленьким, Петр </a:t>
            </a:r>
            <a:r>
              <a:rPr lang="en-US" sz="2400" smtClean="0"/>
              <a:t>I </a:t>
            </a:r>
            <a:r>
              <a:rPr lang="ru-RU" sz="2400" smtClean="0"/>
              <a:t>обнаружил  в амбаре своего деда небольшую двухвесельную шлюпку с парусом и   рулем на корме. Она называлась ботик. Ботик отремонтировали, и Петр начал учиться судовождению.</a:t>
            </a:r>
          </a:p>
          <a:p>
            <a:r>
              <a:rPr lang="ru-RU" sz="2400" smtClean="0"/>
              <a:t>Ботик, который построил Петр </a:t>
            </a:r>
            <a:r>
              <a:rPr lang="en-US" sz="2400" smtClean="0"/>
              <a:t>I</a:t>
            </a:r>
            <a:r>
              <a:rPr lang="ru-RU" sz="2400" smtClean="0"/>
              <a:t> сохранился до наших дней. Этот ботик называю «дедушкой русского флота».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286000"/>
            <a:ext cx="41465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85938"/>
            <a:ext cx="41433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:\Новая папка\3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714500"/>
            <a:ext cx="42037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1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B9899"/>
                </a:solidFill>
              </a:rPr>
              <a:t>История русского флота.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857375"/>
            <a:ext cx="4484687" cy="39735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Русские мастера обладали немалым опытом кораблестроения. Однако Петр </a:t>
            </a:r>
            <a:r>
              <a:rPr lang="en-US" sz="2400" smtClean="0"/>
              <a:t> I </a:t>
            </a:r>
            <a:r>
              <a:rPr lang="ru-RU" sz="2400" smtClean="0"/>
              <a:t>решил поучиться и в европейских странах. Он сам провел многие дни на верфях Голландии и Англии, стремясь постичь секреты мастеров.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4714876" y="2285992"/>
            <a:ext cx="3921130" cy="285752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:\Новая папка\3 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214554"/>
            <a:ext cx="4071966" cy="3166119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376</TotalTime>
  <Words>955</Words>
  <Application>Microsoft Office PowerPoint</Application>
  <PresentationFormat>Экран (4:3)</PresentationFormat>
  <Paragraphs>99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46" baseType="lpstr">
      <vt:lpstr>Georgia</vt:lpstr>
      <vt:lpstr>Arial</vt:lpstr>
      <vt:lpstr>Wingdings 2</vt:lpstr>
      <vt:lpstr>Wingdings</vt:lpstr>
      <vt:lpstr>Calibri</vt:lpstr>
      <vt:lpstr>Times New Roman</vt:lpstr>
      <vt:lpstr>Monotype Corsiva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Петр Великий  </vt:lpstr>
      <vt:lpstr> В конце XII века российским царем стал внук Михаила Романова Петр I.</vt:lpstr>
      <vt:lpstr>Реформы государственного  управления:</vt:lpstr>
      <vt:lpstr>Петр I – царь - реформатор</vt:lpstr>
      <vt:lpstr>Слайд 5</vt:lpstr>
      <vt:lpstr>Петр I – царь - реформатор</vt:lpstr>
      <vt:lpstr>1721 год –важная дата в истории России</vt:lpstr>
      <vt:lpstr>Как же был создан первый русский флот?</vt:lpstr>
      <vt:lpstr>История русского флота.</vt:lpstr>
      <vt:lpstr>История русского флота.</vt:lpstr>
      <vt:lpstr>История русского флота.</vt:lpstr>
      <vt:lpstr>Здесь будет город  заложен…. </vt:lpstr>
      <vt:lpstr>Здесь будет город  заложен…. </vt:lpstr>
      <vt:lpstr>Здесь будет город  заложен…. </vt:lpstr>
      <vt:lpstr>Люблю тебя, Петра творенье…</vt:lpstr>
      <vt:lpstr>Люблю тебя, Петра творенье…</vt:lpstr>
      <vt:lpstr>ВОПРОСЫ   ДЛЯ ПОВТОРЕНИЯ:</vt:lpstr>
      <vt:lpstr>Полтавское сражение</vt:lpstr>
      <vt:lpstr>Полтавское сражение</vt:lpstr>
      <vt:lpstr>Слайд 20</vt:lpstr>
      <vt:lpstr>Полтавское сражение</vt:lpstr>
      <vt:lpstr>Полтавское сражение</vt:lpstr>
      <vt:lpstr>Преобразования Петра</vt:lpstr>
      <vt:lpstr>Преобразования Петра</vt:lpstr>
      <vt:lpstr>Послесловие…</vt:lpstr>
      <vt:lpstr>Послесловие…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Московская Русь стала Российской империей</dc:title>
  <cp:lastModifiedBy>Администратор</cp:lastModifiedBy>
  <cp:revision>46</cp:revision>
  <dcterms:modified xsi:type="dcterms:W3CDTF">2017-01-17T05:06:28Z</dcterms:modified>
</cp:coreProperties>
</file>